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63" r:id="rId4"/>
    <p:sldId id="265" r:id="rId5"/>
    <p:sldId id="262" r:id="rId6"/>
    <p:sldId id="261" r:id="rId7"/>
    <p:sldId id="260" r:id="rId8"/>
    <p:sldId id="259"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626" autoAdjust="0"/>
  </p:normalViewPr>
  <p:slideViewPr>
    <p:cSldViewPr snapToGrid="0">
      <p:cViewPr varScale="1">
        <p:scale>
          <a:sx n="71" d="100"/>
          <a:sy n="71" d="100"/>
        </p:scale>
        <p:origin x="12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6E6C-6151-4FC6-9663-67DD2FFDB121}" type="datetimeFigureOut">
              <a:rPr lang="en-US" smtClean="0"/>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8AE17-1C56-4766-9EC5-370EBFF7BC5E}" type="slidenum">
              <a:rPr lang="en-US" smtClean="0"/>
              <a:t>‹#›</a:t>
            </a:fld>
            <a:endParaRPr lang="en-US"/>
          </a:p>
        </p:txBody>
      </p:sp>
    </p:spTree>
    <p:extLst>
      <p:ext uri="{BB962C8B-B14F-4D97-AF65-F5344CB8AC3E}">
        <p14:creationId xmlns:p14="http://schemas.microsoft.com/office/powerpoint/2010/main" val="270743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following handout </a:t>
            </a:r>
          </a:p>
          <a:p>
            <a:r>
              <a:rPr lang="en-US" b="1" dirty="0"/>
              <a:t>L BLOCK.pdf</a:t>
            </a:r>
          </a:p>
          <a:p>
            <a:endParaRPr lang="en-US" dirty="0"/>
          </a:p>
        </p:txBody>
      </p:sp>
      <p:sp>
        <p:nvSpPr>
          <p:cNvPr id="4" name="Slide Number Placeholder 3"/>
          <p:cNvSpPr>
            <a:spLocks noGrp="1"/>
          </p:cNvSpPr>
          <p:nvPr>
            <p:ph type="sldNum" sz="quarter" idx="5"/>
          </p:nvPr>
        </p:nvSpPr>
        <p:spPr/>
        <p:txBody>
          <a:bodyPr/>
          <a:lstStyle/>
          <a:p>
            <a:fld id="{C3C8AE17-1C56-4766-9EC5-370EBFF7BC5E}" type="slidenum">
              <a:rPr lang="en-US" smtClean="0"/>
              <a:t>3</a:t>
            </a:fld>
            <a:endParaRPr lang="en-US"/>
          </a:p>
        </p:txBody>
      </p:sp>
    </p:spTree>
    <p:extLst>
      <p:ext uri="{BB962C8B-B14F-4D97-AF65-F5344CB8AC3E}">
        <p14:creationId xmlns:p14="http://schemas.microsoft.com/office/powerpoint/2010/main" val="414833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following handout </a:t>
            </a:r>
          </a:p>
          <a:p>
            <a:r>
              <a:rPr lang="en-US" b="1" dirty="0"/>
              <a:t>L BLOCK.pdf</a:t>
            </a:r>
          </a:p>
          <a:p>
            <a:endParaRPr lang="en-US" dirty="0"/>
          </a:p>
        </p:txBody>
      </p:sp>
      <p:sp>
        <p:nvSpPr>
          <p:cNvPr id="4" name="Slide Number Placeholder 3"/>
          <p:cNvSpPr>
            <a:spLocks noGrp="1"/>
          </p:cNvSpPr>
          <p:nvPr>
            <p:ph type="sldNum" sz="quarter" idx="5"/>
          </p:nvPr>
        </p:nvSpPr>
        <p:spPr/>
        <p:txBody>
          <a:bodyPr/>
          <a:lstStyle/>
          <a:p>
            <a:fld id="{C3C8AE17-1C56-4766-9EC5-370EBFF7BC5E}" type="slidenum">
              <a:rPr lang="en-US" smtClean="0"/>
              <a:t>4</a:t>
            </a:fld>
            <a:endParaRPr lang="en-US"/>
          </a:p>
        </p:txBody>
      </p:sp>
    </p:spTree>
    <p:extLst>
      <p:ext uri="{BB962C8B-B14F-4D97-AF65-F5344CB8AC3E}">
        <p14:creationId xmlns:p14="http://schemas.microsoft.com/office/powerpoint/2010/main" val="337154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might be helpful to make a small point at the lower left of the shape, measure out the bottom length of the Front, make another small point, then connect the points with the ruler, rather than holding the ruler, trying to read it and draw a straight line.</a:t>
            </a:r>
          </a:p>
          <a:p>
            <a:endParaRPr lang="en-US" dirty="0"/>
          </a:p>
          <a:p>
            <a:r>
              <a:rPr lang="en-US" dirty="0"/>
              <a:t>Use the ruler the create a straight edge to project the width of the front up to the top view, rather than having to measure it out again.</a:t>
            </a:r>
          </a:p>
          <a:p>
            <a:endParaRPr lang="en-US" dirty="0"/>
          </a:p>
          <a:p>
            <a:r>
              <a:rPr lang="en-US" dirty="0"/>
              <a:t>You would not need to draw in the projection lines, or you can lightly draw them in and erase later. The Magenta Construction/Projection lines are there to show how the width measurement is the same for the top view.</a:t>
            </a:r>
          </a:p>
        </p:txBody>
      </p:sp>
      <p:sp>
        <p:nvSpPr>
          <p:cNvPr id="4" name="Slide Number Placeholder 3"/>
          <p:cNvSpPr>
            <a:spLocks noGrp="1"/>
          </p:cNvSpPr>
          <p:nvPr>
            <p:ph type="sldNum" sz="quarter" idx="5"/>
          </p:nvPr>
        </p:nvSpPr>
        <p:spPr/>
        <p:txBody>
          <a:bodyPr/>
          <a:lstStyle/>
          <a:p>
            <a:fld id="{C3C8AE17-1C56-4766-9EC5-370EBFF7BC5E}" type="slidenum">
              <a:rPr lang="en-US" smtClean="0"/>
              <a:t>5</a:t>
            </a:fld>
            <a:endParaRPr lang="en-US"/>
          </a:p>
        </p:txBody>
      </p:sp>
    </p:spTree>
    <p:extLst>
      <p:ext uri="{BB962C8B-B14F-4D97-AF65-F5344CB8AC3E}">
        <p14:creationId xmlns:p14="http://schemas.microsoft.com/office/powerpoint/2010/main" val="282180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ruler to project the object’s height over to the side view. The magenta construction/projection lines indicate how the height aligns from front to side view.</a:t>
            </a:r>
          </a:p>
        </p:txBody>
      </p:sp>
      <p:sp>
        <p:nvSpPr>
          <p:cNvPr id="4" name="Slide Number Placeholder 3"/>
          <p:cNvSpPr>
            <a:spLocks noGrp="1"/>
          </p:cNvSpPr>
          <p:nvPr>
            <p:ph type="sldNum" sz="quarter" idx="5"/>
          </p:nvPr>
        </p:nvSpPr>
        <p:spPr/>
        <p:txBody>
          <a:bodyPr/>
          <a:lstStyle/>
          <a:p>
            <a:fld id="{C3C8AE17-1C56-4766-9EC5-370EBFF7BC5E}" type="slidenum">
              <a:rPr lang="en-US" smtClean="0"/>
              <a:t>6</a:t>
            </a:fld>
            <a:endParaRPr lang="en-US"/>
          </a:p>
        </p:txBody>
      </p:sp>
    </p:spTree>
    <p:extLst>
      <p:ext uri="{BB962C8B-B14F-4D97-AF65-F5344CB8AC3E}">
        <p14:creationId xmlns:p14="http://schemas.microsoft.com/office/powerpoint/2010/main" val="198539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b="1" dirty="0"/>
              <a:t>A-B.pdf</a:t>
            </a:r>
          </a:p>
        </p:txBody>
      </p:sp>
      <p:sp>
        <p:nvSpPr>
          <p:cNvPr id="4" name="Slide Number Placeholder 3"/>
          <p:cNvSpPr>
            <a:spLocks noGrp="1"/>
          </p:cNvSpPr>
          <p:nvPr>
            <p:ph type="sldNum" sz="quarter" idx="5"/>
          </p:nvPr>
        </p:nvSpPr>
        <p:spPr/>
        <p:txBody>
          <a:bodyPr/>
          <a:lstStyle/>
          <a:p>
            <a:fld id="{C3C8AE17-1C56-4766-9EC5-370EBFF7BC5E}" type="slidenum">
              <a:rPr lang="en-US" smtClean="0"/>
              <a:t>7</a:t>
            </a:fld>
            <a:endParaRPr lang="en-US"/>
          </a:p>
        </p:txBody>
      </p:sp>
    </p:spTree>
    <p:extLst>
      <p:ext uri="{BB962C8B-B14F-4D97-AF65-F5344CB8AC3E}">
        <p14:creationId xmlns:p14="http://schemas.microsoft.com/office/powerpoint/2010/main" val="170871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US" b="1" dirty="0"/>
              <a:t>A-B.pdf</a:t>
            </a:r>
          </a:p>
          <a:p>
            <a:endParaRPr lang="en-US" dirty="0"/>
          </a:p>
        </p:txBody>
      </p:sp>
      <p:sp>
        <p:nvSpPr>
          <p:cNvPr id="4" name="Slide Number Placeholder 3"/>
          <p:cNvSpPr>
            <a:spLocks noGrp="1"/>
          </p:cNvSpPr>
          <p:nvPr>
            <p:ph type="sldNum" sz="quarter" idx="5"/>
          </p:nvPr>
        </p:nvSpPr>
        <p:spPr/>
        <p:txBody>
          <a:bodyPr/>
          <a:lstStyle/>
          <a:p>
            <a:fld id="{C3C8AE17-1C56-4766-9EC5-370EBFF7BC5E}" type="slidenum">
              <a:rPr lang="en-US" smtClean="0"/>
              <a:t>8</a:t>
            </a:fld>
            <a:endParaRPr lang="en-US"/>
          </a:p>
        </p:txBody>
      </p:sp>
    </p:spTree>
    <p:extLst>
      <p:ext uri="{BB962C8B-B14F-4D97-AF65-F5344CB8AC3E}">
        <p14:creationId xmlns:p14="http://schemas.microsoft.com/office/powerpoint/2010/main" val="420776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following handouts. May want to give one handout at a time then check the student work when completed before moving on to the next handout.</a:t>
            </a:r>
          </a:p>
          <a:p>
            <a:r>
              <a:rPr lang="en-US" b="1" dirty="0"/>
              <a:t>C-D.pdf</a:t>
            </a:r>
          </a:p>
          <a:p>
            <a:r>
              <a:rPr lang="en-US" b="1" dirty="0"/>
              <a:t>E-F.pdf</a:t>
            </a:r>
          </a:p>
          <a:p>
            <a:r>
              <a:rPr lang="en-US" b="1" dirty="0"/>
              <a:t>G-H.pdf</a:t>
            </a:r>
          </a:p>
          <a:p>
            <a:r>
              <a:rPr lang="en-US" b="1" dirty="0"/>
              <a:t>I.pdf</a:t>
            </a:r>
          </a:p>
        </p:txBody>
      </p:sp>
      <p:sp>
        <p:nvSpPr>
          <p:cNvPr id="4" name="Slide Number Placeholder 3"/>
          <p:cNvSpPr>
            <a:spLocks noGrp="1"/>
          </p:cNvSpPr>
          <p:nvPr>
            <p:ph type="sldNum" sz="quarter" idx="5"/>
          </p:nvPr>
        </p:nvSpPr>
        <p:spPr/>
        <p:txBody>
          <a:bodyPr/>
          <a:lstStyle/>
          <a:p>
            <a:fld id="{C3C8AE17-1C56-4766-9EC5-370EBFF7BC5E}" type="slidenum">
              <a:rPr lang="en-US" smtClean="0"/>
              <a:t>9</a:t>
            </a:fld>
            <a:endParaRPr lang="en-US"/>
          </a:p>
        </p:txBody>
      </p:sp>
    </p:spTree>
    <p:extLst>
      <p:ext uri="{BB962C8B-B14F-4D97-AF65-F5344CB8AC3E}">
        <p14:creationId xmlns:p14="http://schemas.microsoft.com/office/powerpoint/2010/main" val="292994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desk with technical drawings, pencil and tools">
            <a:extLst>
              <a:ext uri="{FF2B5EF4-FFF2-40B4-BE49-F238E27FC236}">
                <a16:creationId xmlns:a16="http://schemas.microsoft.com/office/drawing/2014/main" id="{7E3E6173-1C03-DB52-C9E3-47BEEBE5C4FA}"/>
              </a:ext>
            </a:extLst>
          </p:cNvPr>
          <p:cNvPicPr>
            <a:picLocks noChangeAspect="1"/>
          </p:cNvPicPr>
          <p:nvPr/>
        </p:nvPicPr>
        <p:blipFill>
          <a:blip r:embed="rId3">
            <a:duotone>
              <a:prstClr val="black"/>
              <a:schemeClr val="tx2">
                <a:tint val="45000"/>
                <a:satMod val="400000"/>
              </a:schemeClr>
            </a:duotone>
            <a:alphaModFix amt="12000"/>
          </a:blip>
          <a:srcRect t="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7F4DA96A-8044-4FF6-BF9E-95FE42B20AAE}"/>
              </a:ext>
            </a:extLst>
          </p:cNvPr>
          <p:cNvSpPr>
            <a:spLocks noGrp="1"/>
          </p:cNvSpPr>
          <p:nvPr>
            <p:ph type="ctrTitle"/>
          </p:nvPr>
        </p:nvSpPr>
        <p:spPr>
          <a:xfrm>
            <a:off x="2209800" y="4464028"/>
            <a:ext cx="9144000" cy="1641490"/>
          </a:xfrm>
        </p:spPr>
        <p:txBody>
          <a:bodyPr>
            <a:normAutofit/>
          </a:bodyPr>
          <a:lstStyle/>
          <a:p>
            <a:r>
              <a:rPr lang="en-US" dirty="0"/>
              <a:t>Sketching</a:t>
            </a:r>
          </a:p>
        </p:txBody>
      </p:sp>
      <p:sp>
        <p:nvSpPr>
          <p:cNvPr id="3" name="Subtitle 2">
            <a:extLst>
              <a:ext uri="{FF2B5EF4-FFF2-40B4-BE49-F238E27FC236}">
                <a16:creationId xmlns:a16="http://schemas.microsoft.com/office/drawing/2014/main" id="{C2C6C0E5-7D20-47EB-947D-CF36E0CFE987}"/>
              </a:ext>
            </a:extLst>
          </p:cNvPr>
          <p:cNvSpPr>
            <a:spLocks noGrp="1"/>
          </p:cNvSpPr>
          <p:nvPr>
            <p:ph type="subTitle" idx="1"/>
          </p:nvPr>
        </p:nvSpPr>
        <p:spPr>
          <a:xfrm>
            <a:off x="2209799" y="3694375"/>
            <a:ext cx="9144000" cy="754025"/>
          </a:xfrm>
        </p:spPr>
        <p:txBody>
          <a:bodyPr>
            <a:normAutofit/>
          </a:bodyPr>
          <a:lstStyle/>
          <a:p>
            <a:r>
              <a:rPr lang="en-US" dirty="0"/>
              <a:t>Unit 5</a:t>
            </a:r>
          </a:p>
        </p:txBody>
      </p:sp>
    </p:spTree>
    <p:extLst>
      <p:ext uri="{BB962C8B-B14F-4D97-AF65-F5344CB8AC3E}">
        <p14:creationId xmlns:p14="http://schemas.microsoft.com/office/powerpoint/2010/main" val="92576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lose up of ruler">
            <a:extLst>
              <a:ext uri="{FF2B5EF4-FFF2-40B4-BE49-F238E27FC236}">
                <a16:creationId xmlns:a16="http://schemas.microsoft.com/office/drawing/2014/main" id="{33D4A90F-6F8E-6438-3777-36D86C04BE9A}"/>
              </a:ext>
            </a:extLst>
          </p:cNvPr>
          <p:cNvPicPr>
            <a:picLocks noChangeAspect="1"/>
          </p:cNvPicPr>
          <p:nvPr/>
        </p:nvPicPr>
        <p:blipFill>
          <a:blip r:embed="rId3"/>
          <a:srcRect l="17639" r="23027" b="-1"/>
          <a:stretch/>
        </p:blipFill>
        <p:spPr>
          <a:xfrm>
            <a:off x="6096000" y="10"/>
            <a:ext cx="6096000" cy="6857990"/>
          </a:xfrm>
          <a:prstGeom prst="rect">
            <a:avLst/>
          </a:prstGeom>
        </p:spPr>
      </p:pic>
      <p:sp useBgFill="1">
        <p:nvSpPr>
          <p:cNvPr id="9" name="Rectangle 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D9E6F-88C9-43B8-BE69-F6DAE60E73CE}"/>
              </a:ext>
            </a:extLst>
          </p:cNvPr>
          <p:cNvSpPr>
            <a:spLocks noGrp="1"/>
          </p:cNvSpPr>
          <p:nvPr>
            <p:ph type="title"/>
          </p:nvPr>
        </p:nvSpPr>
        <p:spPr>
          <a:xfrm>
            <a:off x="838201" y="365125"/>
            <a:ext cx="4854676" cy="1325563"/>
          </a:xfrm>
        </p:spPr>
        <p:txBody>
          <a:bodyPr>
            <a:normAutofit/>
          </a:bodyPr>
          <a:lstStyle/>
          <a:p>
            <a:r>
              <a:rPr lang="en-US" sz="4200"/>
              <a:t>Sketching Orthographic Views</a:t>
            </a:r>
          </a:p>
        </p:txBody>
      </p:sp>
      <p:sp>
        <p:nvSpPr>
          <p:cNvPr id="3" name="Content Placeholder 2">
            <a:extLst>
              <a:ext uri="{FF2B5EF4-FFF2-40B4-BE49-F238E27FC236}">
                <a16:creationId xmlns:a16="http://schemas.microsoft.com/office/drawing/2014/main" id="{A964BFFB-B20B-4B11-ACEF-CAF95C7FBBC4}"/>
              </a:ext>
            </a:extLst>
          </p:cNvPr>
          <p:cNvSpPr>
            <a:spLocks noGrp="1"/>
          </p:cNvSpPr>
          <p:nvPr>
            <p:ph idx="1"/>
          </p:nvPr>
        </p:nvSpPr>
        <p:spPr>
          <a:xfrm>
            <a:off x="1120000" y="1825625"/>
            <a:ext cx="4572877" cy="4351338"/>
          </a:xfrm>
        </p:spPr>
        <p:txBody>
          <a:bodyPr>
            <a:normAutofit/>
          </a:bodyPr>
          <a:lstStyle/>
          <a:p>
            <a:endParaRPr lang="en-US" dirty="0"/>
          </a:p>
          <a:p>
            <a:r>
              <a:rPr lang="en-US" dirty="0"/>
              <a:t>Using a ruler and the shape handout, measure the object’s width, height, and depth </a:t>
            </a:r>
          </a:p>
          <a:p>
            <a:pPr marL="0" indent="0">
              <a:buNone/>
            </a:pPr>
            <a:endParaRPr lang="en-US" dirty="0"/>
          </a:p>
          <a:p>
            <a:r>
              <a:rPr lang="en-US" dirty="0"/>
              <a:t>Using graph paper, a pencil and a ruler, draw the front, top and side of each shape</a:t>
            </a:r>
          </a:p>
          <a:p>
            <a:endParaRPr lang="en-US" dirty="0"/>
          </a:p>
          <a:p>
            <a:pPr marL="0" indent="0">
              <a:buNone/>
            </a:pPr>
            <a:endParaRPr lang="en-US" dirty="0"/>
          </a:p>
        </p:txBody>
      </p:sp>
    </p:spTree>
    <p:extLst>
      <p:ext uri="{BB962C8B-B14F-4D97-AF65-F5344CB8AC3E}">
        <p14:creationId xmlns:p14="http://schemas.microsoft.com/office/powerpoint/2010/main" val="396275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C40A-2F21-431F-84F9-794EFE2E0BD5}"/>
              </a:ext>
            </a:extLst>
          </p:cNvPr>
          <p:cNvSpPr>
            <a:spLocks noGrp="1"/>
          </p:cNvSpPr>
          <p:nvPr>
            <p:ph type="title"/>
          </p:nvPr>
        </p:nvSpPr>
        <p:spPr/>
        <p:txBody>
          <a:bodyPr/>
          <a:lstStyle/>
          <a:p>
            <a:r>
              <a:rPr lang="en-US" dirty="0"/>
              <a:t>Practice Together</a:t>
            </a:r>
          </a:p>
        </p:txBody>
      </p:sp>
      <p:pic>
        <p:nvPicPr>
          <p:cNvPr id="5" name="Content Placeholder 4" descr="A blue and black drawing of a blue rectangular object&#10;&#10;Description automatically generated">
            <a:extLst>
              <a:ext uri="{FF2B5EF4-FFF2-40B4-BE49-F238E27FC236}">
                <a16:creationId xmlns:a16="http://schemas.microsoft.com/office/drawing/2014/main" id="{F5E4526C-ECDF-417E-BB43-BE535C317306}"/>
              </a:ext>
            </a:extLst>
          </p:cNvPr>
          <p:cNvPicPr>
            <a:picLocks noGrp="1" noChangeAspect="1"/>
          </p:cNvPicPr>
          <p:nvPr>
            <p:ph idx="1"/>
          </p:nvPr>
        </p:nvPicPr>
        <p:blipFill>
          <a:blip r:embed="rId3"/>
          <a:stretch>
            <a:fillRect/>
          </a:stretch>
        </p:blipFill>
        <p:spPr>
          <a:xfrm>
            <a:off x="3680749" y="1572442"/>
            <a:ext cx="5046561" cy="4922586"/>
          </a:xfrm>
        </p:spPr>
      </p:pic>
    </p:spTree>
    <p:extLst>
      <p:ext uri="{BB962C8B-B14F-4D97-AF65-F5344CB8AC3E}">
        <p14:creationId xmlns:p14="http://schemas.microsoft.com/office/powerpoint/2010/main" val="43442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C40A-2F21-431F-84F9-794EFE2E0BD5}"/>
              </a:ext>
            </a:extLst>
          </p:cNvPr>
          <p:cNvSpPr>
            <a:spLocks noGrp="1"/>
          </p:cNvSpPr>
          <p:nvPr>
            <p:ph type="title"/>
          </p:nvPr>
        </p:nvSpPr>
        <p:spPr/>
        <p:txBody>
          <a:bodyPr/>
          <a:lstStyle/>
          <a:p>
            <a:r>
              <a:rPr lang="en-US" dirty="0"/>
              <a:t>Practice Together</a:t>
            </a:r>
          </a:p>
        </p:txBody>
      </p:sp>
      <p:pic>
        <p:nvPicPr>
          <p:cNvPr id="5" name="Content Placeholder 4">
            <a:extLst>
              <a:ext uri="{FF2B5EF4-FFF2-40B4-BE49-F238E27FC236}">
                <a16:creationId xmlns:a16="http://schemas.microsoft.com/office/drawing/2014/main" id="{F5E4526C-ECDF-417E-BB43-BE535C317306}"/>
              </a:ext>
            </a:extLst>
          </p:cNvPr>
          <p:cNvPicPr>
            <a:picLocks noGrp="1" noChangeAspect="1"/>
          </p:cNvPicPr>
          <p:nvPr>
            <p:ph idx="1"/>
          </p:nvPr>
        </p:nvPicPr>
        <p:blipFill>
          <a:blip r:embed="rId3"/>
          <a:srcRect/>
          <a:stretch/>
        </p:blipFill>
        <p:spPr>
          <a:xfrm>
            <a:off x="2888975" y="1430155"/>
            <a:ext cx="6255025" cy="5235687"/>
          </a:xfrm>
        </p:spPr>
      </p:pic>
    </p:spTree>
    <p:extLst>
      <p:ext uri="{BB962C8B-B14F-4D97-AF65-F5344CB8AC3E}">
        <p14:creationId xmlns:p14="http://schemas.microsoft.com/office/powerpoint/2010/main" val="53981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7E0-9B32-43BC-8AC9-1CB14E806C7B}"/>
              </a:ext>
            </a:extLst>
          </p:cNvPr>
          <p:cNvSpPr>
            <a:spLocks noGrp="1"/>
          </p:cNvSpPr>
          <p:nvPr>
            <p:ph type="title"/>
          </p:nvPr>
        </p:nvSpPr>
        <p:spPr/>
        <p:txBody>
          <a:bodyPr>
            <a:normAutofit/>
          </a:bodyPr>
          <a:lstStyle/>
          <a:p>
            <a:r>
              <a:rPr lang="en-US" dirty="0"/>
              <a:t>Practice Together</a:t>
            </a:r>
          </a:p>
        </p:txBody>
      </p:sp>
      <p:pic>
        <p:nvPicPr>
          <p:cNvPr id="5" name="Content Placeholder 4">
            <a:extLst>
              <a:ext uri="{FF2B5EF4-FFF2-40B4-BE49-F238E27FC236}">
                <a16:creationId xmlns:a16="http://schemas.microsoft.com/office/drawing/2014/main" id="{9D9262E7-F902-409D-9066-57550FE459CB}"/>
              </a:ext>
            </a:extLst>
          </p:cNvPr>
          <p:cNvPicPr>
            <a:picLocks noGrp="1" noChangeAspect="1"/>
          </p:cNvPicPr>
          <p:nvPr>
            <p:ph idx="1"/>
          </p:nvPr>
        </p:nvPicPr>
        <p:blipFill>
          <a:blip r:embed="rId3"/>
          <a:srcRect/>
          <a:stretch/>
        </p:blipFill>
        <p:spPr>
          <a:xfrm>
            <a:off x="844993" y="1830377"/>
            <a:ext cx="5043543" cy="4341833"/>
          </a:xfrm>
        </p:spPr>
      </p:pic>
      <p:pic>
        <p:nvPicPr>
          <p:cNvPr id="6" name="Content Placeholder 4">
            <a:extLst>
              <a:ext uri="{FF2B5EF4-FFF2-40B4-BE49-F238E27FC236}">
                <a16:creationId xmlns:a16="http://schemas.microsoft.com/office/drawing/2014/main" id="{167F0052-16EA-4209-A073-A0D328ECCD4F}"/>
              </a:ext>
            </a:extLst>
          </p:cNvPr>
          <p:cNvPicPr>
            <a:picLocks noChangeAspect="1"/>
          </p:cNvPicPr>
          <p:nvPr/>
        </p:nvPicPr>
        <p:blipFill>
          <a:blip r:embed="rId4"/>
          <a:srcRect/>
          <a:stretch/>
        </p:blipFill>
        <p:spPr>
          <a:xfrm>
            <a:off x="6509577" y="1825625"/>
            <a:ext cx="5242757" cy="4351338"/>
          </a:xfrm>
          <a:prstGeom prst="rect">
            <a:avLst/>
          </a:prstGeom>
        </p:spPr>
      </p:pic>
      <p:sp>
        <p:nvSpPr>
          <p:cNvPr id="3" name="TextBox 2">
            <a:extLst>
              <a:ext uri="{FF2B5EF4-FFF2-40B4-BE49-F238E27FC236}">
                <a16:creationId xmlns:a16="http://schemas.microsoft.com/office/drawing/2014/main" id="{BBFC2C74-6DEA-49C5-B2EF-28C1506594AD}"/>
              </a:ext>
            </a:extLst>
          </p:cNvPr>
          <p:cNvSpPr txBox="1"/>
          <p:nvPr/>
        </p:nvSpPr>
        <p:spPr>
          <a:xfrm>
            <a:off x="2994942" y="2488019"/>
            <a:ext cx="2551814" cy="1200329"/>
          </a:xfrm>
          <a:prstGeom prst="rect">
            <a:avLst/>
          </a:prstGeom>
          <a:noFill/>
        </p:spPr>
        <p:txBody>
          <a:bodyPr wrap="square" rtlCol="0">
            <a:spAutoFit/>
          </a:bodyPr>
          <a:lstStyle/>
          <a:p>
            <a:r>
              <a:rPr lang="en-US" dirty="0">
                <a:solidFill>
                  <a:schemeClr val="bg1"/>
                </a:solidFill>
              </a:rPr>
              <a:t>Start with the Front View</a:t>
            </a:r>
          </a:p>
          <a:p>
            <a:endParaRPr lang="en-US" dirty="0">
              <a:solidFill>
                <a:schemeClr val="bg1"/>
              </a:solidFill>
            </a:endParaRPr>
          </a:p>
          <a:p>
            <a:r>
              <a:rPr lang="en-US" dirty="0">
                <a:solidFill>
                  <a:schemeClr val="bg1"/>
                </a:solidFill>
              </a:rPr>
              <a:t>Draw a line for each measurement </a:t>
            </a:r>
          </a:p>
        </p:txBody>
      </p:sp>
      <p:sp>
        <p:nvSpPr>
          <p:cNvPr id="7" name="TextBox 6">
            <a:extLst>
              <a:ext uri="{FF2B5EF4-FFF2-40B4-BE49-F238E27FC236}">
                <a16:creationId xmlns:a16="http://schemas.microsoft.com/office/drawing/2014/main" id="{24DFBD16-7860-4C44-9A75-2B0EF1E5FED6}"/>
              </a:ext>
            </a:extLst>
          </p:cNvPr>
          <p:cNvSpPr txBox="1"/>
          <p:nvPr/>
        </p:nvSpPr>
        <p:spPr>
          <a:xfrm>
            <a:off x="9708784" y="2488019"/>
            <a:ext cx="2043550" cy="2031325"/>
          </a:xfrm>
          <a:prstGeom prst="rect">
            <a:avLst/>
          </a:prstGeom>
          <a:noFill/>
        </p:spPr>
        <p:txBody>
          <a:bodyPr wrap="square" rtlCol="0">
            <a:spAutoFit/>
          </a:bodyPr>
          <a:lstStyle/>
          <a:p>
            <a:r>
              <a:rPr lang="en-US" dirty="0">
                <a:solidFill>
                  <a:schemeClr val="bg1"/>
                </a:solidFill>
              </a:rPr>
              <a:t>Then draw the Top</a:t>
            </a:r>
          </a:p>
          <a:p>
            <a:endParaRPr lang="en-US" dirty="0">
              <a:solidFill>
                <a:schemeClr val="bg1"/>
              </a:solidFill>
            </a:endParaRPr>
          </a:p>
          <a:p>
            <a:r>
              <a:rPr lang="en-US" dirty="0">
                <a:solidFill>
                  <a:schemeClr val="bg1"/>
                </a:solidFill>
              </a:rPr>
              <a:t>Use a ruler to project the edges of the Front to match the same width</a:t>
            </a:r>
          </a:p>
        </p:txBody>
      </p:sp>
    </p:spTree>
    <p:extLst>
      <p:ext uri="{BB962C8B-B14F-4D97-AF65-F5344CB8AC3E}">
        <p14:creationId xmlns:p14="http://schemas.microsoft.com/office/powerpoint/2010/main" val="10486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7E0-9B32-43BC-8AC9-1CB14E806C7B}"/>
              </a:ext>
            </a:extLst>
          </p:cNvPr>
          <p:cNvSpPr>
            <a:spLocks noGrp="1"/>
          </p:cNvSpPr>
          <p:nvPr>
            <p:ph type="title"/>
          </p:nvPr>
        </p:nvSpPr>
        <p:spPr/>
        <p:txBody>
          <a:bodyPr>
            <a:normAutofit/>
          </a:bodyPr>
          <a:lstStyle/>
          <a:p>
            <a:r>
              <a:rPr lang="en-US" dirty="0"/>
              <a:t>Practice Together</a:t>
            </a:r>
          </a:p>
        </p:txBody>
      </p:sp>
      <p:pic>
        <p:nvPicPr>
          <p:cNvPr id="5" name="Content Placeholder 4">
            <a:extLst>
              <a:ext uri="{FF2B5EF4-FFF2-40B4-BE49-F238E27FC236}">
                <a16:creationId xmlns:a16="http://schemas.microsoft.com/office/drawing/2014/main" id="{9D9262E7-F902-409D-9066-57550FE459CB}"/>
              </a:ext>
            </a:extLst>
          </p:cNvPr>
          <p:cNvPicPr>
            <a:picLocks noGrp="1" noChangeAspect="1"/>
          </p:cNvPicPr>
          <p:nvPr>
            <p:ph idx="1"/>
          </p:nvPr>
        </p:nvPicPr>
        <p:blipFill>
          <a:blip r:embed="rId3"/>
          <a:srcRect/>
          <a:stretch/>
        </p:blipFill>
        <p:spPr>
          <a:xfrm>
            <a:off x="737627" y="1830377"/>
            <a:ext cx="5258275" cy="4341833"/>
          </a:xfrm>
        </p:spPr>
      </p:pic>
      <p:pic>
        <p:nvPicPr>
          <p:cNvPr id="6" name="Content Placeholder 4">
            <a:extLst>
              <a:ext uri="{FF2B5EF4-FFF2-40B4-BE49-F238E27FC236}">
                <a16:creationId xmlns:a16="http://schemas.microsoft.com/office/drawing/2014/main" id="{167F0052-16EA-4209-A073-A0D328ECCD4F}"/>
              </a:ext>
            </a:extLst>
          </p:cNvPr>
          <p:cNvPicPr>
            <a:picLocks noChangeAspect="1"/>
          </p:cNvPicPr>
          <p:nvPr/>
        </p:nvPicPr>
        <p:blipFill>
          <a:blip r:embed="rId4"/>
          <a:srcRect/>
          <a:stretch/>
        </p:blipFill>
        <p:spPr>
          <a:xfrm>
            <a:off x="6508025" y="1825625"/>
            <a:ext cx="5245863" cy="4351338"/>
          </a:xfrm>
          <a:prstGeom prst="rect">
            <a:avLst/>
          </a:prstGeom>
        </p:spPr>
      </p:pic>
      <p:sp>
        <p:nvSpPr>
          <p:cNvPr id="7" name="TextBox 6">
            <a:extLst>
              <a:ext uri="{FF2B5EF4-FFF2-40B4-BE49-F238E27FC236}">
                <a16:creationId xmlns:a16="http://schemas.microsoft.com/office/drawing/2014/main" id="{87BAD50D-6EEF-4F4D-9382-1D394DCF4AAB}"/>
              </a:ext>
            </a:extLst>
          </p:cNvPr>
          <p:cNvSpPr txBox="1"/>
          <p:nvPr/>
        </p:nvSpPr>
        <p:spPr>
          <a:xfrm>
            <a:off x="3881245" y="1825625"/>
            <a:ext cx="2187861" cy="1754326"/>
          </a:xfrm>
          <a:prstGeom prst="rect">
            <a:avLst/>
          </a:prstGeom>
          <a:noFill/>
        </p:spPr>
        <p:txBody>
          <a:bodyPr wrap="square" rtlCol="0">
            <a:spAutoFit/>
          </a:bodyPr>
          <a:lstStyle/>
          <a:p>
            <a:r>
              <a:rPr lang="en-US" dirty="0">
                <a:solidFill>
                  <a:schemeClr val="bg1"/>
                </a:solidFill>
              </a:rPr>
              <a:t>Next draw the Side</a:t>
            </a:r>
          </a:p>
          <a:p>
            <a:endParaRPr lang="en-US" dirty="0">
              <a:solidFill>
                <a:schemeClr val="bg1"/>
              </a:solidFill>
            </a:endParaRPr>
          </a:p>
          <a:p>
            <a:r>
              <a:rPr lang="en-US" dirty="0">
                <a:solidFill>
                  <a:schemeClr val="bg1"/>
                </a:solidFill>
              </a:rPr>
              <a:t>Use a ruler to project the edges of the Front to match the same height </a:t>
            </a:r>
          </a:p>
        </p:txBody>
      </p:sp>
      <p:sp>
        <p:nvSpPr>
          <p:cNvPr id="8" name="TextBox 7">
            <a:extLst>
              <a:ext uri="{FF2B5EF4-FFF2-40B4-BE49-F238E27FC236}">
                <a16:creationId xmlns:a16="http://schemas.microsoft.com/office/drawing/2014/main" id="{73E2A861-7982-4879-9623-9F8145D40D67}"/>
              </a:ext>
            </a:extLst>
          </p:cNvPr>
          <p:cNvSpPr txBox="1"/>
          <p:nvPr/>
        </p:nvSpPr>
        <p:spPr>
          <a:xfrm>
            <a:off x="6708222" y="1825625"/>
            <a:ext cx="2287961" cy="369332"/>
          </a:xfrm>
          <a:prstGeom prst="rect">
            <a:avLst/>
          </a:prstGeom>
          <a:noFill/>
        </p:spPr>
        <p:txBody>
          <a:bodyPr wrap="square" rtlCol="0">
            <a:spAutoFit/>
          </a:bodyPr>
          <a:lstStyle/>
          <a:p>
            <a:r>
              <a:rPr lang="en-US" dirty="0">
                <a:solidFill>
                  <a:schemeClr val="bg1"/>
                </a:solidFill>
              </a:rPr>
              <a:t>TOP</a:t>
            </a:r>
          </a:p>
        </p:txBody>
      </p:sp>
      <p:sp>
        <p:nvSpPr>
          <p:cNvPr id="9" name="TextBox 8">
            <a:extLst>
              <a:ext uri="{FF2B5EF4-FFF2-40B4-BE49-F238E27FC236}">
                <a16:creationId xmlns:a16="http://schemas.microsoft.com/office/drawing/2014/main" id="{20C1D234-5722-4080-B6F9-C94352C69581}"/>
              </a:ext>
            </a:extLst>
          </p:cNvPr>
          <p:cNvSpPr txBox="1"/>
          <p:nvPr/>
        </p:nvSpPr>
        <p:spPr>
          <a:xfrm>
            <a:off x="6708223" y="3328102"/>
            <a:ext cx="2287961" cy="369332"/>
          </a:xfrm>
          <a:prstGeom prst="rect">
            <a:avLst/>
          </a:prstGeom>
          <a:noFill/>
        </p:spPr>
        <p:txBody>
          <a:bodyPr wrap="square" rtlCol="0">
            <a:spAutoFit/>
          </a:bodyPr>
          <a:lstStyle/>
          <a:p>
            <a:r>
              <a:rPr lang="en-US" dirty="0">
                <a:solidFill>
                  <a:schemeClr val="bg1"/>
                </a:solidFill>
              </a:rPr>
              <a:t>FRONT</a:t>
            </a:r>
          </a:p>
        </p:txBody>
      </p:sp>
      <p:sp>
        <p:nvSpPr>
          <p:cNvPr id="10" name="TextBox 9">
            <a:extLst>
              <a:ext uri="{FF2B5EF4-FFF2-40B4-BE49-F238E27FC236}">
                <a16:creationId xmlns:a16="http://schemas.microsoft.com/office/drawing/2014/main" id="{2BDF35C8-45EC-4CCD-8355-34461DD1F701}"/>
              </a:ext>
            </a:extLst>
          </p:cNvPr>
          <p:cNvSpPr txBox="1"/>
          <p:nvPr/>
        </p:nvSpPr>
        <p:spPr>
          <a:xfrm>
            <a:off x="10209819" y="3328102"/>
            <a:ext cx="2287961" cy="369332"/>
          </a:xfrm>
          <a:prstGeom prst="rect">
            <a:avLst/>
          </a:prstGeom>
          <a:noFill/>
        </p:spPr>
        <p:txBody>
          <a:bodyPr wrap="square" rtlCol="0">
            <a:spAutoFit/>
          </a:bodyPr>
          <a:lstStyle/>
          <a:p>
            <a:r>
              <a:rPr lang="en-US" dirty="0">
                <a:solidFill>
                  <a:schemeClr val="bg1"/>
                </a:solidFill>
              </a:rPr>
              <a:t>SIDE</a:t>
            </a:r>
          </a:p>
        </p:txBody>
      </p:sp>
    </p:spTree>
    <p:extLst>
      <p:ext uri="{BB962C8B-B14F-4D97-AF65-F5344CB8AC3E}">
        <p14:creationId xmlns:p14="http://schemas.microsoft.com/office/powerpoint/2010/main" val="286711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7E0-9B32-43BC-8AC9-1CB14E806C7B}"/>
              </a:ext>
            </a:extLst>
          </p:cNvPr>
          <p:cNvSpPr>
            <a:spLocks noGrp="1"/>
          </p:cNvSpPr>
          <p:nvPr>
            <p:ph type="title"/>
          </p:nvPr>
        </p:nvSpPr>
        <p:spPr/>
        <p:txBody>
          <a:bodyPr>
            <a:normAutofit/>
          </a:bodyPr>
          <a:lstStyle/>
          <a:p>
            <a:r>
              <a:rPr lang="en-US" dirty="0"/>
              <a:t>Example A</a:t>
            </a:r>
          </a:p>
        </p:txBody>
      </p:sp>
      <p:pic>
        <p:nvPicPr>
          <p:cNvPr id="5" name="Content Placeholder 4">
            <a:extLst>
              <a:ext uri="{FF2B5EF4-FFF2-40B4-BE49-F238E27FC236}">
                <a16:creationId xmlns:a16="http://schemas.microsoft.com/office/drawing/2014/main" id="{9D9262E7-F902-409D-9066-57550FE459CB}"/>
              </a:ext>
            </a:extLst>
          </p:cNvPr>
          <p:cNvPicPr>
            <a:picLocks noGrp="1" noChangeAspect="1"/>
          </p:cNvPicPr>
          <p:nvPr>
            <p:ph idx="1"/>
          </p:nvPr>
        </p:nvPicPr>
        <p:blipFill>
          <a:blip r:embed="rId3"/>
          <a:srcRect/>
          <a:stretch/>
        </p:blipFill>
        <p:spPr>
          <a:xfrm>
            <a:off x="457977" y="2259106"/>
            <a:ext cx="5638023" cy="3578836"/>
          </a:xfrm>
        </p:spPr>
      </p:pic>
      <p:pic>
        <p:nvPicPr>
          <p:cNvPr id="6" name="Content Placeholder 4">
            <a:extLst>
              <a:ext uri="{FF2B5EF4-FFF2-40B4-BE49-F238E27FC236}">
                <a16:creationId xmlns:a16="http://schemas.microsoft.com/office/drawing/2014/main" id="{167F0052-16EA-4209-A073-A0D328ECCD4F}"/>
              </a:ext>
            </a:extLst>
          </p:cNvPr>
          <p:cNvPicPr>
            <a:picLocks noChangeAspect="1"/>
          </p:cNvPicPr>
          <p:nvPr/>
        </p:nvPicPr>
        <p:blipFill>
          <a:blip r:embed="rId4"/>
          <a:srcRect/>
          <a:stretch/>
        </p:blipFill>
        <p:spPr>
          <a:xfrm>
            <a:off x="6312387" y="2259106"/>
            <a:ext cx="5637138" cy="3578836"/>
          </a:xfrm>
          <a:prstGeom prst="rect">
            <a:avLst/>
          </a:prstGeom>
        </p:spPr>
      </p:pic>
    </p:spTree>
    <p:extLst>
      <p:ext uri="{BB962C8B-B14F-4D97-AF65-F5344CB8AC3E}">
        <p14:creationId xmlns:p14="http://schemas.microsoft.com/office/powerpoint/2010/main" val="324916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7E0-9B32-43BC-8AC9-1CB14E806C7B}"/>
              </a:ext>
            </a:extLst>
          </p:cNvPr>
          <p:cNvSpPr>
            <a:spLocks noGrp="1"/>
          </p:cNvSpPr>
          <p:nvPr>
            <p:ph type="title"/>
          </p:nvPr>
        </p:nvSpPr>
        <p:spPr/>
        <p:txBody>
          <a:bodyPr>
            <a:normAutofit/>
          </a:bodyPr>
          <a:lstStyle/>
          <a:p>
            <a:r>
              <a:rPr lang="en-US" dirty="0"/>
              <a:t>Example A</a:t>
            </a:r>
          </a:p>
        </p:txBody>
      </p:sp>
      <p:pic>
        <p:nvPicPr>
          <p:cNvPr id="5" name="Content Placeholder 4">
            <a:extLst>
              <a:ext uri="{FF2B5EF4-FFF2-40B4-BE49-F238E27FC236}">
                <a16:creationId xmlns:a16="http://schemas.microsoft.com/office/drawing/2014/main" id="{9D9262E7-F902-409D-9066-57550FE459CB}"/>
              </a:ext>
            </a:extLst>
          </p:cNvPr>
          <p:cNvPicPr>
            <a:picLocks noGrp="1" noChangeAspect="1"/>
          </p:cNvPicPr>
          <p:nvPr>
            <p:ph idx="1"/>
          </p:nvPr>
        </p:nvPicPr>
        <p:blipFill>
          <a:blip r:embed="rId3"/>
          <a:srcRect/>
          <a:stretch/>
        </p:blipFill>
        <p:spPr>
          <a:xfrm>
            <a:off x="545132" y="2162649"/>
            <a:ext cx="5643265" cy="3677289"/>
          </a:xfrm>
        </p:spPr>
      </p:pic>
      <p:pic>
        <p:nvPicPr>
          <p:cNvPr id="6" name="Content Placeholder 4">
            <a:extLst>
              <a:ext uri="{FF2B5EF4-FFF2-40B4-BE49-F238E27FC236}">
                <a16:creationId xmlns:a16="http://schemas.microsoft.com/office/drawing/2014/main" id="{167F0052-16EA-4209-A073-A0D328ECCD4F}"/>
              </a:ext>
            </a:extLst>
          </p:cNvPr>
          <p:cNvPicPr>
            <a:picLocks noChangeAspect="1"/>
          </p:cNvPicPr>
          <p:nvPr/>
        </p:nvPicPr>
        <p:blipFill>
          <a:blip r:embed="rId4"/>
          <a:srcRect/>
          <a:stretch/>
        </p:blipFill>
        <p:spPr>
          <a:xfrm>
            <a:off x="6308145" y="2167235"/>
            <a:ext cx="5645622" cy="3668117"/>
          </a:xfrm>
          <a:prstGeom prst="rect">
            <a:avLst/>
          </a:prstGeom>
        </p:spPr>
      </p:pic>
      <p:sp>
        <p:nvSpPr>
          <p:cNvPr id="7" name="TextBox 6">
            <a:extLst>
              <a:ext uri="{FF2B5EF4-FFF2-40B4-BE49-F238E27FC236}">
                <a16:creationId xmlns:a16="http://schemas.microsoft.com/office/drawing/2014/main" id="{3F52CB45-9FAE-48B3-A5AC-83F2189CC802}"/>
              </a:ext>
            </a:extLst>
          </p:cNvPr>
          <p:cNvSpPr txBox="1"/>
          <p:nvPr/>
        </p:nvSpPr>
        <p:spPr>
          <a:xfrm>
            <a:off x="6519964" y="2260313"/>
            <a:ext cx="2287961" cy="369332"/>
          </a:xfrm>
          <a:prstGeom prst="rect">
            <a:avLst/>
          </a:prstGeom>
          <a:noFill/>
        </p:spPr>
        <p:txBody>
          <a:bodyPr wrap="square" rtlCol="0">
            <a:spAutoFit/>
          </a:bodyPr>
          <a:lstStyle/>
          <a:p>
            <a:r>
              <a:rPr lang="en-US" dirty="0">
                <a:solidFill>
                  <a:schemeClr val="bg1"/>
                </a:solidFill>
              </a:rPr>
              <a:t>TOP</a:t>
            </a:r>
          </a:p>
        </p:txBody>
      </p:sp>
      <p:sp>
        <p:nvSpPr>
          <p:cNvPr id="8" name="TextBox 7">
            <a:extLst>
              <a:ext uri="{FF2B5EF4-FFF2-40B4-BE49-F238E27FC236}">
                <a16:creationId xmlns:a16="http://schemas.microsoft.com/office/drawing/2014/main" id="{61562658-C307-4647-A1C2-CA561CDA631B}"/>
              </a:ext>
            </a:extLst>
          </p:cNvPr>
          <p:cNvSpPr txBox="1"/>
          <p:nvPr/>
        </p:nvSpPr>
        <p:spPr>
          <a:xfrm>
            <a:off x="6519964" y="4013902"/>
            <a:ext cx="2287961" cy="369332"/>
          </a:xfrm>
          <a:prstGeom prst="rect">
            <a:avLst/>
          </a:prstGeom>
          <a:noFill/>
        </p:spPr>
        <p:txBody>
          <a:bodyPr wrap="square" rtlCol="0">
            <a:spAutoFit/>
          </a:bodyPr>
          <a:lstStyle/>
          <a:p>
            <a:r>
              <a:rPr lang="en-US" dirty="0">
                <a:solidFill>
                  <a:schemeClr val="bg1"/>
                </a:solidFill>
              </a:rPr>
              <a:t>FRONT</a:t>
            </a:r>
          </a:p>
        </p:txBody>
      </p:sp>
      <p:sp>
        <p:nvSpPr>
          <p:cNvPr id="9" name="TextBox 8">
            <a:extLst>
              <a:ext uri="{FF2B5EF4-FFF2-40B4-BE49-F238E27FC236}">
                <a16:creationId xmlns:a16="http://schemas.microsoft.com/office/drawing/2014/main" id="{FE9AD533-1EA4-48D3-9E2C-0A7E9C83073E}"/>
              </a:ext>
            </a:extLst>
          </p:cNvPr>
          <p:cNvSpPr txBox="1"/>
          <p:nvPr/>
        </p:nvSpPr>
        <p:spPr>
          <a:xfrm>
            <a:off x="9414410" y="4013902"/>
            <a:ext cx="2287961" cy="369332"/>
          </a:xfrm>
          <a:prstGeom prst="rect">
            <a:avLst/>
          </a:prstGeom>
          <a:noFill/>
        </p:spPr>
        <p:txBody>
          <a:bodyPr wrap="square" rtlCol="0">
            <a:spAutoFit/>
          </a:bodyPr>
          <a:lstStyle/>
          <a:p>
            <a:r>
              <a:rPr lang="en-US" dirty="0">
                <a:solidFill>
                  <a:schemeClr val="bg1"/>
                </a:solidFill>
              </a:rPr>
              <a:t>SIDE</a:t>
            </a:r>
          </a:p>
        </p:txBody>
      </p:sp>
    </p:spTree>
    <p:extLst>
      <p:ext uri="{BB962C8B-B14F-4D97-AF65-F5344CB8AC3E}">
        <p14:creationId xmlns:p14="http://schemas.microsoft.com/office/powerpoint/2010/main" val="400864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7E0-9B32-43BC-8AC9-1CB14E806C7B}"/>
              </a:ext>
            </a:extLst>
          </p:cNvPr>
          <p:cNvSpPr>
            <a:spLocks noGrp="1"/>
          </p:cNvSpPr>
          <p:nvPr>
            <p:ph type="title"/>
          </p:nvPr>
        </p:nvSpPr>
        <p:spPr>
          <a:xfrm>
            <a:off x="781878" y="365125"/>
            <a:ext cx="5870713" cy="2166040"/>
          </a:xfrm>
        </p:spPr>
        <p:txBody>
          <a:bodyPr>
            <a:normAutofit fontScale="90000"/>
          </a:bodyPr>
          <a:lstStyle/>
          <a:p>
            <a:br>
              <a:rPr lang="en-US" dirty="0"/>
            </a:br>
            <a:r>
              <a:rPr lang="en-US" dirty="0"/>
              <a:t>Apply it!</a:t>
            </a:r>
            <a:br>
              <a:rPr lang="en-US" dirty="0"/>
            </a:br>
            <a:r>
              <a:rPr lang="en-US" sz="3100" dirty="0"/>
              <a:t>Complete measuring and sketching the remaining shapes</a:t>
            </a:r>
            <a:br>
              <a:rPr lang="en-US" dirty="0"/>
            </a:br>
            <a:endParaRPr lang="en-US" dirty="0"/>
          </a:p>
        </p:txBody>
      </p:sp>
      <p:pic>
        <p:nvPicPr>
          <p:cNvPr id="8" name="Picture 7">
            <a:extLst>
              <a:ext uri="{FF2B5EF4-FFF2-40B4-BE49-F238E27FC236}">
                <a16:creationId xmlns:a16="http://schemas.microsoft.com/office/drawing/2014/main" id="{BFEC58B8-5FA4-4B30-8D2F-3C8639C907AF}"/>
              </a:ext>
            </a:extLst>
          </p:cNvPr>
          <p:cNvPicPr>
            <a:picLocks noChangeAspect="1"/>
          </p:cNvPicPr>
          <p:nvPr/>
        </p:nvPicPr>
        <p:blipFill>
          <a:blip r:embed="rId3"/>
          <a:stretch>
            <a:fillRect/>
          </a:stretch>
        </p:blipFill>
        <p:spPr>
          <a:xfrm>
            <a:off x="3212131" y="2904488"/>
            <a:ext cx="2883869" cy="3797772"/>
          </a:xfrm>
          <a:prstGeom prst="rect">
            <a:avLst/>
          </a:prstGeom>
        </p:spPr>
      </p:pic>
      <p:pic>
        <p:nvPicPr>
          <p:cNvPr id="11" name="Picture 10">
            <a:extLst>
              <a:ext uri="{FF2B5EF4-FFF2-40B4-BE49-F238E27FC236}">
                <a16:creationId xmlns:a16="http://schemas.microsoft.com/office/drawing/2014/main" id="{FA4D7419-197E-41D1-B407-E39329C17E5E}"/>
              </a:ext>
            </a:extLst>
          </p:cNvPr>
          <p:cNvPicPr>
            <a:picLocks noChangeAspect="1"/>
          </p:cNvPicPr>
          <p:nvPr/>
        </p:nvPicPr>
        <p:blipFill>
          <a:blip r:embed="rId4"/>
          <a:srcRect/>
          <a:stretch/>
        </p:blipFill>
        <p:spPr>
          <a:xfrm>
            <a:off x="6171764" y="2904488"/>
            <a:ext cx="2869427" cy="3797772"/>
          </a:xfrm>
          <a:prstGeom prst="rect">
            <a:avLst/>
          </a:prstGeom>
        </p:spPr>
      </p:pic>
      <p:pic>
        <p:nvPicPr>
          <p:cNvPr id="12" name="Picture 11">
            <a:extLst>
              <a:ext uri="{FF2B5EF4-FFF2-40B4-BE49-F238E27FC236}">
                <a16:creationId xmlns:a16="http://schemas.microsoft.com/office/drawing/2014/main" id="{0A060C01-6837-4FA7-B6F5-3B6DA8D30812}"/>
              </a:ext>
            </a:extLst>
          </p:cNvPr>
          <p:cNvPicPr>
            <a:picLocks noChangeAspect="1"/>
          </p:cNvPicPr>
          <p:nvPr/>
        </p:nvPicPr>
        <p:blipFill>
          <a:blip r:embed="rId5"/>
          <a:srcRect/>
          <a:stretch/>
        </p:blipFill>
        <p:spPr>
          <a:xfrm>
            <a:off x="9154147" y="678610"/>
            <a:ext cx="2816173" cy="3797772"/>
          </a:xfrm>
          <a:prstGeom prst="rect">
            <a:avLst/>
          </a:prstGeom>
        </p:spPr>
      </p:pic>
      <p:pic>
        <p:nvPicPr>
          <p:cNvPr id="13" name="Picture 12">
            <a:extLst>
              <a:ext uri="{FF2B5EF4-FFF2-40B4-BE49-F238E27FC236}">
                <a16:creationId xmlns:a16="http://schemas.microsoft.com/office/drawing/2014/main" id="{A57B1054-060D-4F6B-869B-1F083F2ADD9F}"/>
              </a:ext>
            </a:extLst>
          </p:cNvPr>
          <p:cNvPicPr>
            <a:picLocks noChangeAspect="1"/>
          </p:cNvPicPr>
          <p:nvPr/>
        </p:nvPicPr>
        <p:blipFill>
          <a:blip r:embed="rId6"/>
          <a:srcRect/>
          <a:stretch/>
        </p:blipFill>
        <p:spPr>
          <a:xfrm>
            <a:off x="9154147" y="4590130"/>
            <a:ext cx="2816173" cy="2112130"/>
          </a:xfrm>
          <a:prstGeom prst="rect">
            <a:avLst/>
          </a:prstGeom>
        </p:spPr>
      </p:pic>
      <p:pic>
        <p:nvPicPr>
          <p:cNvPr id="14" name="Picture 13">
            <a:extLst>
              <a:ext uri="{FF2B5EF4-FFF2-40B4-BE49-F238E27FC236}">
                <a16:creationId xmlns:a16="http://schemas.microsoft.com/office/drawing/2014/main" id="{C0C79DEE-1A21-4DBA-8CFB-8E960A5F3DD7}"/>
              </a:ext>
            </a:extLst>
          </p:cNvPr>
          <p:cNvPicPr>
            <a:picLocks noChangeAspect="1"/>
          </p:cNvPicPr>
          <p:nvPr/>
        </p:nvPicPr>
        <p:blipFill>
          <a:blip r:embed="rId7"/>
          <a:srcRect/>
          <a:stretch/>
        </p:blipFill>
        <p:spPr>
          <a:xfrm>
            <a:off x="201922" y="2902721"/>
            <a:ext cx="2897253" cy="3799539"/>
          </a:xfrm>
          <a:prstGeom prst="rect">
            <a:avLst/>
          </a:prstGeom>
        </p:spPr>
      </p:pic>
    </p:spTree>
    <p:extLst>
      <p:ext uri="{BB962C8B-B14F-4D97-AF65-F5344CB8AC3E}">
        <p14:creationId xmlns:p14="http://schemas.microsoft.com/office/powerpoint/2010/main" val="76326576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355</Words>
  <Application>Microsoft Office PowerPoint</Application>
  <PresentationFormat>Widescreen</PresentationFormat>
  <Paragraphs>53</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Depth</vt:lpstr>
      <vt:lpstr>Sketching</vt:lpstr>
      <vt:lpstr>Sketching Orthographic Views</vt:lpstr>
      <vt:lpstr>Practice Together</vt:lpstr>
      <vt:lpstr>Practice Together</vt:lpstr>
      <vt:lpstr>Practice Together</vt:lpstr>
      <vt:lpstr>Practice Together</vt:lpstr>
      <vt:lpstr>Example A</vt:lpstr>
      <vt:lpstr>Example A</vt:lpstr>
      <vt:lpstr> Apply it! Complete measuring and sketching the remaining shapes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Sketching</dc:title>
  <dc:creator>Bulger, Erin L</dc:creator>
  <cp:lastModifiedBy>Bulger, Erin L</cp:lastModifiedBy>
  <cp:revision>21</cp:revision>
  <dcterms:created xsi:type="dcterms:W3CDTF">2024-08-15T19:47:44Z</dcterms:created>
  <dcterms:modified xsi:type="dcterms:W3CDTF">2024-08-30T18:46:29Z</dcterms:modified>
</cp:coreProperties>
</file>